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09" r:id="rId6"/>
    <p:sldId id="295" r:id="rId7"/>
    <p:sldId id="296" r:id="rId8"/>
    <p:sldId id="297" r:id="rId9"/>
    <p:sldId id="298" r:id="rId10"/>
    <p:sldId id="299" r:id="rId11"/>
    <p:sldId id="300" r:id="rId12"/>
    <p:sldId id="301" r:id="rId13"/>
    <p:sldId id="302" r:id="rId14"/>
    <p:sldId id="304" r:id="rId15"/>
    <p:sldId id="306" r:id="rId16"/>
    <p:sldId id="305" r:id="rId17"/>
    <p:sldId id="307" r:id="rId18"/>
    <p:sldId id="310"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162675" y="2111812"/>
            <a:ext cx="4708400" cy="1156539"/>
          </a:xfrm>
        </p:spPr>
        <p:txBody>
          <a:bodyPr>
            <a:normAutofit fontScale="90000"/>
          </a:bodyPr>
          <a:lstStyle/>
          <a:p>
            <a:r>
              <a:rPr lang="en-US" sz="4800" dirty="0">
                <a:solidFill>
                  <a:schemeClr val="tx1"/>
                </a:solidFill>
              </a:rPr>
              <a:t>CAR BLACK BOX</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96001" y="3019425"/>
            <a:ext cx="4708400" cy="409575"/>
          </a:xfrm>
        </p:spPr>
        <p:txBody>
          <a:bodyPr>
            <a:normAutofit fontScale="92500" lnSpcReduction="20000"/>
          </a:bodyPr>
          <a:lstStyle/>
          <a:p>
            <a:pPr>
              <a:spcAft>
                <a:spcPts val="600"/>
              </a:spcAft>
            </a:pPr>
            <a:r>
              <a:rPr lang="en-US" dirty="0">
                <a:solidFill>
                  <a:schemeClr val="tx1"/>
                </a:solidFill>
              </a:rPr>
              <a:t>EMERTXE INTERNSHIP</a:t>
            </a:r>
          </a:p>
          <a:p>
            <a:pPr>
              <a:spcAft>
                <a:spcPts val="600"/>
              </a:spcAft>
            </a:pPr>
            <a:endParaRPr lang="en-US" dirty="0">
              <a:solidFill>
                <a:schemeClr val="tx1"/>
              </a:solidFill>
            </a:endParaRPr>
          </a:p>
        </p:txBody>
      </p:sp>
      <p:sp>
        <p:nvSpPr>
          <p:cNvPr id="4" name="TextBox 3">
            <a:extLst>
              <a:ext uri="{FF2B5EF4-FFF2-40B4-BE49-F238E27FC236}">
                <a16:creationId xmlns:a16="http://schemas.microsoft.com/office/drawing/2014/main" id="{4B4268B7-0FD3-4BB4-A96E-E4AB142C3270}"/>
              </a:ext>
            </a:extLst>
          </p:cNvPr>
          <p:cNvSpPr txBox="1"/>
          <p:nvPr/>
        </p:nvSpPr>
        <p:spPr>
          <a:xfrm>
            <a:off x="5981700" y="3589650"/>
            <a:ext cx="4889375" cy="375254"/>
          </a:xfrm>
          <a:prstGeom prst="rect">
            <a:avLst/>
          </a:prstGeom>
          <a:noFill/>
        </p:spPr>
        <p:txBody>
          <a:bodyPr wrap="square" rtlCol="0">
            <a:spAutoFit/>
          </a:bodyPr>
          <a:lstStyle/>
          <a:p>
            <a:pPr algn="ctr"/>
            <a:r>
              <a:rPr lang="en-US" dirty="0"/>
              <a:t>R. Sham Hiruthik</a:t>
            </a:r>
          </a:p>
        </p:txBody>
      </p:sp>
      <p:sp>
        <p:nvSpPr>
          <p:cNvPr id="5" name="TextBox 4">
            <a:extLst>
              <a:ext uri="{FF2B5EF4-FFF2-40B4-BE49-F238E27FC236}">
                <a16:creationId xmlns:a16="http://schemas.microsoft.com/office/drawing/2014/main" id="{9CCCA48B-ABB5-4279-987A-711F95DEF8BB}"/>
              </a:ext>
            </a:extLst>
          </p:cNvPr>
          <p:cNvSpPr txBox="1"/>
          <p:nvPr/>
        </p:nvSpPr>
        <p:spPr>
          <a:xfrm>
            <a:off x="5981700" y="4041335"/>
            <a:ext cx="4889375" cy="923330"/>
          </a:xfrm>
          <a:prstGeom prst="rect">
            <a:avLst/>
          </a:prstGeom>
          <a:noFill/>
        </p:spPr>
        <p:txBody>
          <a:bodyPr wrap="square" rtlCol="0">
            <a:spAutoFit/>
          </a:bodyPr>
          <a:lstStyle/>
          <a:p>
            <a:pPr algn="ctr"/>
            <a:r>
              <a:rPr lang="en-US" dirty="0"/>
              <a:t>NPR College of Engineering and Technology Dindugal,TamilNadu</a:t>
            </a:r>
            <a:endParaRPr lang="en-IN" dirty="0"/>
          </a:p>
          <a:p>
            <a:endParaRPr lang="en-IN" dirty="0"/>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B487-A2AB-4326-A56E-A6265B124DB1}"/>
              </a:ext>
            </a:extLst>
          </p:cNvPr>
          <p:cNvSpPr>
            <a:spLocks noGrp="1"/>
          </p:cNvSpPr>
          <p:nvPr>
            <p:ph type="title"/>
          </p:nvPr>
        </p:nvSpPr>
        <p:spPr>
          <a:xfrm>
            <a:off x="857250" y="352426"/>
            <a:ext cx="10744200" cy="1066799"/>
          </a:xfrm>
        </p:spPr>
        <p:txBody>
          <a:bodyPr/>
          <a:lstStyle/>
          <a:p>
            <a:r>
              <a:rPr lang="en-US" b="1" dirty="0"/>
              <a:t>                             TIMERS</a:t>
            </a:r>
            <a:endParaRPr lang="en-IN" b="1" dirty="0"/>
          </a:p>
        </p:txBody>
      </p:sp>
      <p:sp>
        <p:nvSpPr>
          <p:cNvPr id="3" name="TextBox 2">
            <a:extLst>
              <a:ext uri="{FF2B5EF4-FFF2-40B4-BE49-F238E27FC236}">
                <a16:creationId xmlns:a16="http://schemas.microsoft.com/office/drawing/2014/main" id="{76ED68B6-E968-46AB-93C9-FCE8AB974127}"/>
              </a:ext>
            </a:extLst>
          </p:cNvPr>
          <p:cNvSpPr txBox="1"/>
          <p:nvPr/>
        </p:nvSpPr>
        <p:spPr>
          <a:xfrm>
            <a:off x="723900" y="1123951"/>
            <a:ext cx="10744200" cy="5580310"/>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t>Timer is an important application in any embedded system which is a default peripheral which maintains the timing of an operation in sync with a system clock or an external clock.</a:t>
            </a:r>
          </a:p>
          <a:p>
            <a:pPr marL="285750" indent="-285750">
              <a:lnSpc>
                <a:spcPct val="150000"/>
              </a:lnSpc>
              <a:buFont typeface="Wingdings" panose="05000000000000000000" pitchFamily="2" charset="2"/>
              <a:buChar char="v"/>
            </a:pPr>
            <a:r>
              <a:rPr lang="en-US" sz="2000" dirty="0"/>
              <a:t>It has many applications such as measuring time and generating delays etc.,</a:t>
            </a:r>
          </a:p>
          <a:p>
            <a:pPr marL="285750" indent="-285750">
              <a:lnSpc>
                <a:spcPct val="150000"/>
              </a:lnSpc>
              <a:buFont typeface="Wingdings" panose="05000000000000000000" pitchFamily="2" charset="2"/>
              <a:buChar char="v"/>
            </a:pPr>
            <a:r>
              <a:rPr lang="en-US" sz="2000" dirty="0"/>
              <a:t>TIMER/COUNTER is a software designed to count the time intervals between the events.</a:t>
            </a:r>
          </a:p>
          <a:p>
            <a:pPr marL="285750" indent="-285750">
              <a:lnSpc>
                <a:spcPct val="150000"/>
              </a:lnSpc>
              <a:buFont typeface="Wingdings" panose="05000000000000000000" pitchFamily="2" charset="2"/>
              <a:buChar char="v"/>
            </a:pPr>
            <a:r>
              <a:rPr lang="en-US" sz="2000" dirty="0"/>
              <a:t>Resolution which is also called register width. (8 or 16 bit etc.,)</a:t>
            </a:r>
          </a:p>
          <a:p>
            <a:pPr marL="285750" indent="-285750">
              <a:lnSpc>
                <a:spcPct val="150000"/>
              </a:lnSpc>
              <a:buFont typeface="Wingdings" panose="05000000000000000000" pitchFamily="2" charset="2"/>
              <a:buChar char="v"/>
            </a:pPr>
            <a:r>
              <a:rPr lang="en-US" sz="2000" dirty="0"/>
              <a:t>Tic is referred as the change from one number to the another number. It may be Up count or Down count.</a:t>
            </a:r>
          </a:p>
          <a:p>
            <a:pPr marL="285750" indent="-285750">
              <a:lnSpc>
                <a:spcPct val="150000"/>
              </a:lnSpc>
              <a:buFont typeface="Wingdings" panose="05000000000000000000" pitchFamily="2" charset="2"/>
              <a:buChar char="v"/>
            </a:pPr>
            <a:r>
              <a:rPr lang="en-US" sz="2000" dirty="0"/>
              <a:t>Quantum which depends on the system clock setting is a measure of time which is responsible for the tick.</a:t>
            </a:r>
          </a:p>
          <a:p>
            <a:pPr marL="285750" indent="-285750">
              <a:lnSpc>
                <a:spcPct val="150000"/>
              </a:lnSpc>
              <a:buFont typeface="Wingdings" panose="05000000000000000000" pitchFamily="2" charset="2"/>
              <a:buChar char="v"/>
            </a:pPr>
            <a:r>
              <a:rPr lang="en-US" sz="2000" dirty="0"/>
              <a:t>Scaling may be Pre-scalar or Post scalar (may be 1: 1, 1:8 etc.,)</a:t>
            </a:r>
          </a:p>
          <a:p>
            <a:pPr marL="285750" indent="-285750">
              <a:lnSpc>
                <a:spcPct val="150000"/>
              </a:lnSpc>
              <a:buFont typeface="Wingdings" panose="05000000000000000000" pitchFamily="2" charset="2"/>
              <a:buChar char="v"/>
            </a:pPr>
            <a:endParaRPr lang="en-US" sz="2000" dirty="0"/>
          </a:p>
        </p:txBody>
      </p:sp>
    </p:spTree>
    <p:extLst>
      <p:ext uri="{BB962C8B-B14F-4D97-AF65-F5344CB8AC3E}">
        <p14:creationId xmlns:p14="http://schemas.microsoft.com/office/powerpoint/2010/main" val="224276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91EB-6C51-4DD6-8DD7-17C8FFBCA302}"/>
              </a:ext>
            </a:extLst>
          </p:cNvPr>
          <p:cNvSpPr>
            <a:spLocks noGrp="1"/>
          </p:cNvSpPr>
          <p:nvPr>
            <p:ph type="title"/>
          </p:nvPr>
        </p:nvSpPr>
        <p:spPr/>
        <p:txBody>
          <a:bodyPr/>
          <a:lstStyle/>
          <a:p>
            <a:r>
              <a:rPr lang="en-US" dirty="0"/>
              <a:t>PROJECT IMPLEMENTATION</a:t>
            </a:r>
            <a:endParaRPr lang="en-IN" dirty="0"/>
          </a:p>
        </p:txBody>
      </p:sp>
    </p:spTree>
    <p:extLst>
      <p:ext uri="{BB962C8B-B14F-4D97-AF65-F5344CB8AC3E}">
        <p14:creationId xmlns:p14="http://schemas.microsoft.com/office/powerpoint/2010/main" val="1891627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5119-EBC9-4644-AB4C-17767CD523E1}"/>
              </a:ext>
            </a:extLst>
          </p:cNvPr>
          <p:cNvSpPr>
            <a:spLocks noGrp="1"/>
          </p:cNvSpPr>
          <p:nvPr>
            <p:ph type="title"/>
          </p:nvPr>
        </p:nvSpPr>
        <p:spPr>
          <a:xfrm>
            <a:off x="971550" y="234856"/>
            <a:ext cx="10058400" cy="1371600"/>
          </a:xfrm>
        </p:spPr>
        <p:txBody>
          <a:bodyPr/>
          <a:lstStyle/>
          <a:p>
            <a:pPr algn="ctr"/>
            <a:r>
              <a:rPr lang="en-US" dirty="0"/>
              <a:t>DASHBOARD SCREEN</a:t>
            </a:r>
            <a:endParaRPr lang="en-IN" dirty="0"/>
          </a:p>
        </p:txBody>
      </p:sp>
      <p:pic>
        <p:nvPicPr>
          <p:cNvPr id="4" name="Picture 3">
            <a:extLst>
              <a:ext uri="{FF2B5EF4-FFF2-40B4-BE49-F238E27FC236}">
                <a16:creationId xmlns:a16="http://schemas.microsoft.com/office/drawing/2014/main" id="{20565860-3D3A-4A4E-A30E-676D81936BE9}"/>
              </a:ext>
            </a:extLst>
          </p:cNvPr>
          <p:cNvPicPr>
            <a:picLocks noChangeAspect="1"/>
          </p:cNvPicPr>
          <p:nvPr/>
        </p:nvPicPr>
        <p:blipFill>
          <a:blip r:embed="rId2"/>
          <a:stretch>
            <a:fillRect/>
          </a:stretch>
        </p:blipFill>
        <p:spPr>
          <a:xfrm>
            <a:off x="900419" y="1209675"/>
            <a:ext cx="10391162" cy="5086350"/>
          </a:xfrm>
          <a:prstGeom prst="rect">
            <a:avLst/>
          </a:prstGeom>
        </p:spPr>
      </p:pic>
    </p:spTree>
    <p:extLst>
      <p:ext uri="{BB962C8B-B14F-4D97-AF65-F5344CB8AC3E}">
        <p14:creationId xmlns:p14="http://schemas.microsoft.com/office/powerpoint/2010/main" val="1233624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AFF0E8-9FAE-4F39-89AD-95374AD05278}"/>
              </a:ext>
            </a:extLst>
          </p:cNvPr>
          <p:cNvSpPr>
            <a:spLocks noGrp="1"/>
          </p:cNvSpPr>
          <p:nvPr>
            <p:ph type="body" idx="1"/>
          </p:nvPr>
        </p:nvSpPr>
        <p:spPr>
          <a:xfrm>
            <a:off x="6458712" y="552236"/>
            <a:ext cx="3664077" cy="516168"/>
          </a:xfrm>
        </p:spPr>
        <p:txBody>
          <a:bodyPr/>
          <a:lstStyle/>
          <a:p>
            <a:r>
              <a:rPr lang="en-US" dirty="0"/>
              <a:t>BLOCKED SCREEN</a:t>
            </a:r>
            <a:endParaRPr lang="en-IN" dirty="0"/>
          </a:p>
        </p:txBody>
      </p:sp>
      <p:pic>
        <p:nvPicPr>
          <p:cNvPr id="8" name="Content Placeholder 7">
            <a:extLst>
              <a:ext uri="{FF2B5EF4-FFF2-40B4-BE49-F238E27FC236}">
                <a16:creationId xmlns:a16="http://schemas.microsoft.com/office/drawing/2014/main" id="{F8077247-0B94-4A90-9420-33FF07AA0C7D}"/>
              </a:ext>
            </a:extLst>
          </p:cNvPr>
          <p:cNvPicPr>
            <a:picLocks noGrp="1" noChangeAspect="1"/>
          </p:cNvPicPr>
          <p:nvPr>
            <p:ph sz="half" idx="2"/>
          </p:nvPr>
        </p:nvPicPr>
        <p:blipFill>
          <a:blip r:embed="rId2"/>
          <a:stretch>
            <a:fillRect/>
          </a:stretch>
        </p:blipFill>
        <p:spPr>
          <a:xfrm>
            <a:off x="764491" y="1159410"/>
            <a:ext cx="5140248" cy="4972441"/>
          </a:xfrm>
        </p:spPr>
      </p:pic>
      <p:sp>
        <p:nvSpPr>
          <p:cNvPr id="5" name="Text Placeholder 4">
            <a:extLst>
              <a:ext uri="{FF2B5EF4-FFF2-40B4-BE49-F238E27FC236}">
                <a16:creationId xmlns:a16="http://schemas.microsoft.com/office/drawing/2014/main" id="{35F736A8-DE24-4546-AB74-07AB2C3339DA}"/>
              </a:ext>
            </a:extLst>
          </p:cNvPr>
          <p:cNvSpPr>
            <a:spLocks noGrp="1"/>
          </p:cNvSpPr>
          <p:nvPr>
            <p:ph type="body" sz="quarter" idx="3"/>
          </p:nvPr>
        </p:nvSpPr>
        <p:spPr>
          <a:xfrm>
            <a:off x="764491" y="490280"/>
            <a:ext cx="4663440" cy="640080"/>
          </a:xfrm>
        </p:spPr>
        <p:txBody>
          <a:bodyPr/>
          <a:lstStyle/>
          <a:p>
            <a:r>
              <a:rPr lang="en-US" dirty="0"/>
              <a:t>LOGIN SCREEN</a:t>
            </a:r>
            <a:endParaRPr lang="en-IN" dirty="0"/>
          </a:p>
        </p:txBody>
      </p:sp>
      <p:pic>
        <p:nvPicPr>
          <p:cNvPr id="16" name="Content Placeholder 15">
            <a:extLst>
              <a:ext uri="{FF2B5EF4-FFF2-40B4-BE49-F238E27FC236}">
                <a16:creationId xmlns:a16="http://schemas.microsoft.com/office/drawing/2014/main" id="{63CE06CD-E1A1-4F79-B5EE-F4C0DAAFCE65}"/>
              </a:ext>
            </a:extLst>
          </p:cNvPr>
          <p:cNvPicPr>
            <a:picLocks noGrp="1" noChangeAspect="1"/>
          </p:cNvPicPr>
          <p:nvPr>
            <p:ph sz="quarter" idx="4"/>
          </p:nvPr>
        </p:nvPicPr>
        <p:blipFill>
          <a:blip r:embed="rId3"/>
          <a:stretch>
            <a:fillRect/>
          </a:stretch>
        </p:blipFill>
        <p:spPr>
          <a:xfrm>
            <a:off x="6457950" y="1159409"/>
            <a:ext cx="5056246" cy="5041365"/>
          </a:xfrm>
        </p:spPr>
      </p:pic>
    </p:spTree>
    <p:extLst>
      <p:ext uri="{BB962C8B-B14F-4D97-AF65-F5344CB8AC3E}">
        <p14:creationId xmlns:p14="http://schemas.microsoft.com/office/powerpoint/2010/main" val="123243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C8A1-53B8-4366-8E85-6EB5799943B7}"/>
              </a:ext>
            </a:extLst>
          </p:cNvPr>
          <p:cNvSpPr>
            <a:spLocks noGrp="1"/>
          </p:cNvSpPr>
          <p:nvPr>
            <p:ph type="title"/>
          </p:nvPr>
        </p:nvSpPr>
        <p:spPr>
          <a:xfrm>
            <a:off x="952500" y="156819"/>
            <a:ext cx="10058400" cy="1371600"/>
          </a:xfrm>
        </p:spPr>
        <p:txBody>
          <a:bodyPr/>
          <a:lstStyle/>
          <a:p>
            <a:pPr algn="ctr"/>
            <a:r>
              <a:rPr lang="en-US" dirty="0"/>
              <a:t>EVENTS</a:t>
            </a:r>
            <a:endParaRPr lang="en-IN" dirty="0"/>
          </a:p>
        </p:txBody>
      </p:sp>
      <p:pic>
        <p:nvPicPr>
          <p:cNvPr id="4" name="Picture 3">
            <a:extLst>
              <a:ext uri="{FF2B5EF4-FFF2-40B4-BE49-F238E27FC236}">
                <a16:creationId xmlns:a16="http://schemas.microsoft.com/office/drawing/2014/main" id="{45A50D82-A589-4A3B-B24E-796AB2E41B49}"/>
              </a:ext>
            </a:extLst>
          </p:cNvPr>
          <p:cNvPicPr>
            <a:picLocks noChangeAspect="1"/>
          </p:cNvPicPr>
          <p:nvPr/>
        </p:nvPicPr>
        <p:blipFill>
          <a:blip r:embed="rId2"/>
          <a:stretch>
            <a:fillRect/>
          </a:stretch>
        </p:blipFill>
        <p:spPr>
          <a:xfrm>
            <a:off x="1185862" y="1200150"/>
            <a:ext cx="9591675" cy="5023855"/>
          </a:xfrm>
          <a:prstGeom prst="rect">
            <a:avLst/>
          </a:prstGeom>
        </p:spPr>
      </p:pic>
    </p:spTree>
    <p:extLst>
      <p:ext uri="{BB962C8B-B14F-4D97-AF65-F5344CB8AC3E}">
        <p14:creationId xmlns:p14="http://schemas.microsoft.com/office/powerpoint/2010/main" val="78231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B37BCE-1DCF-4F51-BFEA-265C677FABAB}"/>
              </a:ext>
            </a:extLst>
          </p:cNvPr>
          <p:cNvSpPr>
            <a:spLocks noGrp="1"/>
          </p:cNvSpPr>
          <p:nvPr>
            <p:ph type="body" idx="1"/>
          </p:nvPr>
        </p:nvSpPr>
        <p:spPr>
          <a:xfrm>
            <a:off x="812673" y="581663"/>
            <a:ext cx="4663440" cy="640080"/>
          </a:xfrm>
        </p:spPr>
        <p:txBody>
          <a:bodyPr/>
          <a:lstStyle/>
          <a:p>
            <a:r>
              <a:rPr lang="en-US" dirty="0"/>
              <a:t>COLLISON EVENT</a:t>
            </a:r>
            <a:endParaRPr lang="en-IN" dirty="0"/>
          </a:p>
        </p:txBody>
      </p:sp>
      <p:pic>
        <p:nvPicPr>
          <p:cNvPr id="8" name="Content Placeholder 7">
            <a:extLst>
              <a:ext uri="{FF2B5EF4-FFF2-40B4-BE49-F238E27FC236}">
                <a16:creationId xmlns:a16="http://schemas.microsoft.com/office/drawing/2014/main" id="{1997136F-700F-4CCE-BDB8-B9B52C79AF2A}"/>
              </a:ext>
            </a:extLst>
          </p:cNvPr>
          <p:cNvPicPr>
            <a:picLocks noGrp="1" noChangeAspect="1"/>
          </p:cNvPicPr>
          <p:nvPr>
            <p:ph sz="half" idx="2"/>
          </p:nvPr>
        </p:nvPicPr>
        <p:blipFill>
          <a:blip r:embed="rId2"/>
          <a:stretch>
            <a:fillRect/>
          </a:stretch>
        </p:blipFill>
        <p:spPr>
          <a:xfrm>
            <a:off x="812673" y="1221743"/>
            <a:ext cx="5034117" cy="4807581"/>
          </a:xfrm>
        </p:spPr>
      </p:pic>
      <p:sp>
        <p:nvSpPr>
          <p:cNvPr id="5" name="Text Placeholder 4">
            <a:extLst>
              <a:ext uri="{FF2B5EF4-FFF2-40B4-BE49-F238E27FC236}">
                <a16:creationId xmlns:a16="http://schemas.microsoft.com/office/drawing/2014/main" id="{B588451D-71FA-4EAB-966D-DCAB714A64CB}"/>
              </a:ext>
            </a:extLst>
          </p:cNvPr>
          <p:cNvSpPr>
            <a:spLocks noGrp="1"/>
          </p:cNvSpPr>
          <p:nvPr>
            <p:ph type="body" sz="quarter" idx="3"/>
          </p:nvPr>
        </p:nvSpPr>
        <p:spPr>
          <a:xfrm>
            <a:off x="6096000" y="581663"/>
            <a:ext cx="4663440" cy="640080"/>
          </a:xfrm>
        </p:spPr>
        <p:txBody>
          <a:bodyPr/>
          <a:lstStyle/>
          <a:p>
            <a:r>
              <a:rPr lang="en-US" dirty="0"/>
              <a:t>G EVENT</a:t>
            </a:r>
            <a:endParaRPr lang="en-IN" dirty="0"/>
          </a:p>
        </p:txBody>
      </p:sp>
      <p:pic>
        <p:nvPicPr>
          <p:cNvPr id="10" name="Content Placeholder 9">
            <a:extLst>
              <a:ext uri="{FF2B5EF4-FFF2-40B4-BE49-F238E27FC236}">
                <a16:creationId xmlns:a16="http://schemas.microsoft.com/office/drawing/2014/main" id="{E27FEDF2-C4E3-4AF7-AC7D-C9F97DAA0548}"/>
              </a:ext>
            </a:extLst>
          </p:cNvPr>
          <p:cNvPicPr>
            <a:picLocks noGrp="1" noChangeAspect="1"/>
          </p:cNvPicPr>
          <p:nvPr>
            <p:ph sz="quarter" idx="4"/>
          </p:nvPr>
        </p:nvPicPr>
        <p:blipFill>
          <a:blip r:embed="rId3"/>
          <a:stretch>
            <a:fillRect/>
          </a:stretch>
        </p:blipFill>
        <p:spPr>
          <a:xfrm>
            <a:off x="6345212" y="1221743"/>
            <a:ext cx="5257151" cy="4734557"/>
          </a:xfrm>
        </p:spPr>
      </p:pic>
    </p:spTree>
    <p:extLst>
      <p:ext uri="{BB962C8B-B14F-4D97-AF65-F5344CB8AC3E}">
        <p14:creationId xmlns:p14="http://schemas.microsoft.com/office/powerpoint/2010/main" val="1367426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6E81-4508-4F70-A9DC-D833C175AC65}"/>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1243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EA99-9A8E-4F6D-A749-58EB7D03D6F0}"/>
              </a:ext>
            </a:extLst>
          </p:cNvPr>
          <p:cNvSpPr>
            <a:spLocks noGrp="1"/>
          </p:cNvSpPr>
          <p:nvPr>
            <p:ph type="title"/>
          </p:nvPr>
        </p:nvSpPr>
        <p:spPr/>
        <p:txBody>
          <a:bodyPr/>
          <a:lstStyle/>
          <a:p>
            <a:pPr algn="ctr"/>
            <a:r>
              <a:rPr lang="en-US" b="1" dirty="0"/>
              <a:t>REQUIREMENTS</a:t>
            </a:r>
            <a:endParaRPr lang="en-IN" b="1" dirty="0"/>
          </a:p>
        </p:txBody>
      </p:sp>
      <p:sp>
        <p:nvSpPr>
          <p:cNvPr id="3" name="Content Placeholder 2">
            <a:extLst>
              <a:ext uri="{FF2B5EF4-FFF2-40B4-BE49-F238E27FC236}">
                <a16:creationId xmlns:a16="http://schemas.microsoft.com/office/drawing/2014/main" id="{CFC6FADC-8ACF-494B-A51D-C21B263BB094}"/>
              </a:ext>
            </a:extLst>
          </p:cNvPr>
          <p:cNvSpPr>
            <a:spLocks noGrp="1"/>
          </p:cNvSpPr>
          <p:nvPr>
            <p:ph idx="1"/>
          </p:nvPr>
        </p:nvSpPr>
        <p:spPr/>
        <p:txBody>
          <a:bodyPr>
            <a:normAutofit lnSpcReduction="10000"/>
          </a:bodyPr>
          <a:lstStyle/>
          <a:p>
            <a:pPr>
              <a:buFont typeface="Wingdings" panose="05000000000000000000" pitchFamily="2" charset="2"/>
              <a:buChar char="v"/>
            </a:pPr>
            <a:r>
              <a:rPr lang="en-IN" sz="2400" dirty="0"/>
              <a:t>MPLAB X IDE</a:t>
            </a:r>
          </a:p>
          <a:p>
            <a:pPr>
              <a:buFont typeface="Wingdings" panose="05000000000000000000" pitchFamily="2" charset="2"/>
              <a:buChar char="v"/>
            </a:pPr>
            <a:r>
              <a:rPr lang="en-IN" sz="2400" dirty="0"/>
              <a:t>XC8 COMPILER</a:t>
            </a:r>
          </a:p>
          <a:p>
            <a:pPr>
              <a:buFont typeface="Wingdings" panose="05000000000000000000" pitchFamily="2" charset="2"/>
              <a:buChar char="v"/>
            </a:pPr>
            <a:r>
              <a:rPr lang="en-IN" sz="2400" dirty="0"/>
              <a:t>PICSIMLAB</a:t>
            </a:r>
          </a:p>
          <a:p>
            <a:pPr>
              <a:buFont typeface="Wingdings" panose="05000000000000000000" pitchFamily="2" charset="2"/>
              <a:buChar char="v"/>
            </a:pPr>
            <a:r>
              <a:rPr lang="en-IN" sz="2400" dirty="0"/>
              <a:t>PIC 16F877A</a:t>
            </a:r>
          </a:p>
          <a:p>
            <a:pPr>
              <a:buFont typeface="Wingdings" panose="05000000000000000000" pitchFamily="2" charset="2"/>
              <a:buChar char="v"/>
            </a:pPr>
            <a:r>
              <a:rPr lang="en-IN" sz="2400" dirty="0"/>
              <a:t>16*2 CLCD</a:t>
            </a:r>
          </a:p>
          <a:p>
            <a:pPr>
              <a:buFont typeface="Wingdings" panose="05000000000000000000" pitchFamily="2" charset="2"/>
              <a:buChar char="v"/>
            </a:pPr>
            <a:r>
              <a:rPr lang="en-IN" sz="2400" dirty="0"/>
              <a:t>MKB</a:t>
            </a:r>
          </a:p>
          <a:p>
            <a:pPr>
              <a:buFont typeface="Wingdings" panose="05000000000000000000" pitchFamily="2" charset="2"/>
              <a:buChar char="v"/>
            </a:pPr>
            <a:r>
              <a:rPr lang="en-IN" sz="2400" dirty="0"/>
              <a:t>TIMER 2</a:t>
            </a:r>
          </a:p>
          <a:p>
            <a:pPr>
              <a:buFont typeface="Wingdings" panose="05000000000000000000" pitchFamily="2" charset="2"/>
              <a:buChar char="v"/>
            </a:pPr>
            <a:r>
              <a:rPr lang="en-IN" sz="2400" dirty="0"/>
              <a:t>TACTILE SWITCH</a:t>
            </a:r>
          </a:p>
          <a:p>
            <a:endParaRPr lang="en-IN" dirty="0"/>
          </a:p>
        </p:txBody>
      </p:sp>
    </p:spTree>
    <p:extLst>
      <p:ext uri="{BB962C8B-B14F-4D97-AF65-F5344CB8AC3E}">
        <p14:creationId xmlns:p14="http://schemas.microsoft.com/office/powerpoint/2010/main" val="2980867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332927"/>
            <a:ext cx="10058400" cy="1371600"/>
          </a:xfrm>
        </p:spPr>
        <p:txBody>
          <a:bodyPr>
            <a:normAutofit/>
          </a:bodyPr>
          <a:lstStyle/>
          <a:p>
            <a:pPr algn="ctr"/>
            <a:r>
              <a:rPr lang="en-US" b="1" dirty="0">
                <a:solidFill>
                  <a:schemeClr val="accent1">
                    <a:lumMod val="75000"/>
                  </a:schemeClr>
                </a:solidFill>
              </a:rPr>
              <a:t>What is Car Black Box ?</a:t>
            </a:r>
          </a:p>
        </p:txBody>
      </p:sp>
      <p:sp>
        <p:nvSpPr>
          <p:cNvPr id="5" name="TextBox 4">
            <a:extLst>
              <a:ext uri="{FF2B5EF4-FFF2-40B4-BE49-F238E27FC236}">
                <a16:creationId xmlns:a16="http://schemas.microsoft.com/office/drawing/2014/main" id="{1E3881F7-13A4-49BA-A5C5-FE39EA3EAB68}"/>
              </a:ext>
            </a:extLst>
          </p:cNvPr>
          <p:cNvSpPr txBox="1"/>
          <p:nvPr/>
        </p:nvSpPr>
        <p:spPr>
          <a:xfrm>
            <a:off x="838199" y="1671534"/>
            <a:ext cx="9963151" cy="4543873"/>
          </a:xfrm>
          <a:prstGeom prst="rect">
            <a:avLst/>
          </a:prstGeom>
          <a:noFill/>
        </p:spPr>
        <p:txBody>
          <a:bodyPr wrap="square">
            <a:spAutoFit/>
          </a:bodyPr>
          <a:lstStyle/>
          <a:p>
            <a:pPr lvl="1">
              <a:lnSpc>
                <a:spcPct val="150000"/>
              </a:lnSpc>
            </a:pPr>
            <a:r>
              <a:rPr lang="en-US" sz="2800" dirty="0">
                <a:latin typeface="Bahnschrift Light" panose="020B0502040204020203" pitchFamily="34" charset="0"/>
              </a:rPr>
              <a:t>A "black box" is either physically installed in the car</a:t>
            </a:r>
          </a:p>
          <a:p>
            <a:pPr lvl="1">
              <a:lnSpc>
                <a:spcPct val="150000"/>
              </a:lnSpc>
            </a:pPr>
            <a:r>
              <a:rPr lang="en-US" sz="2800" dirty="0">
                <a:latin typeface="Bahnschrift Light" panose="020B0502040204020203" pitchFamily="34" charset="0"/>
              </a:rPr>
              <a:t>or downloaded as a smartphone app. It links to a</a:t>
            </a:r>
          </a:p>
          <a:p>
            <a:pPr lvl="1">
              <a:lnSpc>
                <a:spcPct val="150000"/>
              </a:lnSpc>
            </a:pPr>
            <a:r>
              <a:rPr lang="en-US" sz="2800" dirty="0">
                <a:latin typeface="Bahnschrift Light" panose="020B0502040204020203" pitchFamily="34" charset="0"/>
              </a:rPr>
              <a:t>GPS device that measures and records vehicle speed, location, distance traveled, driving</a:t>
            </a:r>
          </a:p>
          <a:p>
            <a:pPr lvl="1">
              <a:lnSpc>
                <a:spcPct val="150000"/>
              </a:lnSpc>
            </a:pPr>
            <a:r>
              <a:rPr lang="en-US" sz="2800" dirty="0">
                <a:latin typeface="Bahnschrift Light" panose="020B0502040204020203" pitchFamily="34" charset="0"/>
              </a:rPr>
              <a:t>frequency, and time of day the car is in motion.</a:t>
            </a:r>
          </a:p>
          <a:p>
            <a:pPr lvl="1">
              <a:lnSpc>
                <a:spcPct val="150000"/>
              </a:lnSpc>
            </a:pPr>
            <a:r>
              <a:rPr lang="en-US" sz="2800" dirty="0">
                <a:latin typeface="Bahnschrift Light" panose="020B0502040204020203" pitchFamily="34" charset="0"/>
              </a:rPr>
              <a:t>Also known as an event data recorder (EDR) or</a:t>
            </a:r>
          </a:p>
          <a:p>
            <a:pPr lvl="1">
              <a:lnSpc>
                <a:spcPct val="150000"/>
              </a:lnSpc>
            </a:pPr>
            <a:r>
              <a:rPr lang="en-US" sz="2800" dirty="0">
                <a:latin typeface="Bahnschrift Light" panose="020B0502040204020203" pitchFamily="34" charset="0"/>
              </a:rPr>
              <a:t>Accident data recorder (ADR)</a:t>
            </a:r>
          </a:p>
        </p:txBody>
      </p:sp>
    </p:spTree>
    <p:extLst>
      <p:ext uri="{BB962C8B-B14F-4D97-AF65-F5344CB8AC3E}">
        <p14:creationId xmlns:p14="http://schemas.microsoft.com/office/powerpoint/2010/main" val="204954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9A87F-A15C-4386-8343-B5799F8E1D81}"/>
              </a:ext>
            </a:extLst>
          </p:cNvPr>
          <p:cNvSpPr>
            <a:spLocks noGrp="1"/>
          </p:cNvSpPr>
          <p:nvPr>
            <p:ph sz="half" idx="1"/>
          </p:nvPr>
        </p:nvSpPr>
        <p:spPr>
          <a:xfrm>
            <a:off x="685800" y="590550"/>
            <a:ext cx="5044440" cy="5261610"/>
          </a:xfrm>
        </p:spPr>
        <p:txBody>
          <a:bodyPr>
            <a:normAutofit fontScale="92500" lnSpcReduction="10000"/>
          </a:bodyPr>
          <a:lstStyle/>
          <a:p>
            <a:pPr marL="0" indent="0">
              <a:buNone/>
            </a:pPr>
            <a:r>
              <a:rPr lang="en-US" sz="3900" dirty="0"/>
              <a:t>Advantages</a:t>
            </a:r>
          </a:p>
          <a:p>
            <a:pPr>
              <a:buFont typeface="Wingdings" panose="05000000000000000000" pitchFamily="2" charset="2"/>
              <a:buChar char="v"/>
            </a:pPr>
            <a:r>
              <a:rPr lang="en-US" dirty="0"/>
              <a:t>1. Reliable device.</a:t>
            </a:r>
          </a:p>
          <a:p>
            <a:pPr>
              <a:buFont typeface="Wingdings" panose="05000000000000000000" pitchFamily="2" charset="2"/>
              <a:buChar char="v"/>
            </a:pPr>
            <a:r>
              <a:rPr lang="en-US" dirty="0"/>
              <a:t>2.Easy to extract the data .</a:t>
            </a:r>
          </a:p>
          <a:p>
            <a:pPr>
              <a:buFont typeface="Wingdings" panose="05000000000000000000" pitchFamily="2" charset="2"/>
              <a:buChar char="v"/>
            </a:pPr>
            <a:r>
              <a:rPr lang="en-US" dirty="0"/>
              <a:t>3.Easy to analyze the recorded data.</a:t>
            </a:r>
          </a:p>
          <a:p>
            <a:pPr>
              <a:buFont typeface="Wingdings" panose="05000000000000000000" pitchFamily="2" charset="2"/>
              <a:buChar char="v"/>
            </a:pPr>
            <a:r>
              <a:rPr lang="en-US" dirty="0"/>
              <a:t>4.It will not affect the privacy of driver.</a:t>
            </a:r>
          </a:p>
          <a:p>
            <a:pPr>
              <a:buFont typeface="Wingdings" panose="05000000000000000000" pitchFamily="2" charset="2"/>
              <a:buChar char="v"/>
            </a:pPr>
            <a:r>
              <a:rPr lang="en-US" dirty="0"/>
              <a:t>5.Helpful to car manufacturer to improve the car design.</a:t>
            </a:r>
          </a:p>
          <a:p>
            <a:pPr>
              <a:buFont typeface="Wingdings" panose="05000000000000000000" pitchFamily="2" charset="2"/>
              <a:buChar char="v"/>
            </a:pPr>
            <a:r>
              <a:rPr lang="en-US" dirty="0"/>
              <a:t>6.Help to investigation team</a:t>
            </a:r>
          </a:p>
          <a:p>
            <a:pPr>
              <a:buFont typeface="Wingdings" panose="05000000000000000000" pitchFamily="2" charset="2"/>
              <a:buChar char="v"/>
            </a:pPr>
            <a:r>
              <a:rPr lang="en-US" dirty="0"/>
              <a:t>7.Help to Insurance Company</a:t>
            </a:r>
          </a:p>
          <a:p>
            <a:pPr>
              <a:buFont typeface="Wingdings" panose="05000000000000000000" pitchFamily="2" charset="2"/>
              <a:buChar char="v"/>
            </a:pPr>
            <a:r>
              <a:rPr lang="en-US" dirty="0"/>
              <a:t>8.If it is connected to GPS system</a:t>
            </a:r>
          </a:p>
          <a:p>
            <a:pPr>
              <a:buFont typeface="Wingdings" panose="05000000000000000000" pitchFamily="2" charset="2"/>
              <a:buChar char="v"/>
            </a:pPr>
            <a:r>
              <a:rPr lang="en-US" dirty="0"/>
              <a:t>9.Module alerts the accident to present mobile numbers stored in it.</a:t>
            </a:r>
          </a:p>
          <a:p>
            <a:pPr>
              <a:buFont typeface="Wingdings" panose="05000000000000000000" pitchFamily="2" charset="2"/>
              <a:buChar char="v"/>
            </a:pPr>
            <a:r>
              <a:rPr lang="en-US" dirty="0"/>
              <a:t>10. The alert message includes the location in latitude and longitude.</a:t>
            </a:r>
          </a:p>
          <a:p>
            <a:pPr marL="0" indent="0">
              <a:buNone/>
            </a:pPr>
            <a:endParaRPr lang="en-US" dirty="0"/>
          </a:p>
          <a:p>
            <a:endParaRPr lang="en-IN" dirty="0"/>
          </a:p>
        </p:txBody>
      </p:sp>
      <p:sp>
        <p:nvSpPr>
          <p:cNvPr id="4" name="Content Placeholder 3">
            <a:extLst>
              <a:ext uri="{FF2B5EF4-FFF2-40B4-BE49-F238E27FC236}">
                <a16:creationId xmlns:a16="http://schemas.microsoft.com/office/drawing/2014/main" id="{2EAC7F51-7025-499A-AEAF-6D6F69DB95F4}"/>
              </a:ext>
            </a:extLst>
          </p:cNvPr>
          <p:cNvSpPr>
            <a:spLocks noGrp="1"/>
          </p:cNvSpPr>
          <p:nvPr>
            <p:ph sz="half" idx="2"/>
          </p:nvPr>
        </p:nvSpPr>
        <p:spPr>
          <a:xfrm>
            <a:off x="6096000" y="590550"/>
            <a:ext cx="5029200" cy="5261610"/>
          </a:xfrm>
        </p:spPr>
        <p:txBody>
          <a:bodyPr>
            <a:normAutofit fontScale="92500" lnSpcReduction="10000"/>
          </a:bodyPr>
          <a:lstStyle/>
          <a:p>
            <a:pPr marL="0" indent="0">
              <a:buNone/>
            </a:pPr>
            <a:r>
              <a:rPr lang="en-US" sz="3900" dirty="0"/>
              <a:t>Disadvantages</a:t>
            </a:r>
          </a:p>
          <a:p>
            <a:pPr>
              <a:buFont typeface="Wingdings" panose="05000000000000000000" pitchFamily="2" charset="2"/>
              <a:buChar char="v"/>
            </a:pPr>
            <a:r>
              <a:rPr lang="en-US" dirty="0"/>
              <a:t>As the black box mainly consists of electronic circuit, there are chances of Damage</a:t>
            </a:r>
          </a:p>
        </p:txBody>
      </p:sp>
    </p:spTree>
    <p:extLst>
      <p:ext uri="{BB962C8B-B14F-4D97-AF65-F5344CB8AC3E}">
        <p14:creationId xmlns:p14="http://schemas.microsoft.com/office/powerpoint/2010/main" val="325442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B487-A2AB-4326-A56E-A6265B124DB1}"/>
              </a:ext>
            </a:extLst>
          </p:cNvPr>
          <p:cNvSpPr>
            <a:spLocks noGrp="1"/>
          </p:cNvSpPr>
          <p:nvPr>
            <p:ph type="title"/>
          </p:nvPr>
        </p:nvSpPr>
        <p:spPr>
          <a:xfrm>
            <a:off x="857250" y="352426"/>
            <a:ext cx="10744200" cy="1314450"/>
          </a:xfrm>
        </p:spPr>
        <p:txBody>
          <a:bodyPr/>
          <a:lstStyle/>
          <a:p>
            <a:r>
              <a:rPr lang="en-US" b="1" dirty="0"/>
              <a:t>   Microprocessors and Microcontrollers</a:t>
            </a:r>
            <a:endParaRPr lang="en-IN" b="1" dirty="0"/>
          </a:p>
        </p:txBody>
      </p:sp>
      <p:sp>
        <p:nvSpPr>
          <p:cNvPr id="3" name="TextBox 2">
            <a:extLst>
              <a:ext uri="{FF2B5EF4-FFF2-40B4-BE49-F238E27FC236}">
                <a16:creationId xmlns:a16="http://schemas.microsoft.com/office/drawing/2014/main" id="{76ED68B6-E968-46AB-93C9-FCE8AB974127}"/>
              </a:ext>
            </a:extLst>
          </p:cNvPr>
          <p:cNvSpPr txBox="1"/>
          <p:nvPr/>
        </p:nvSpPr>
        <p:spPr>
          <a:xfrm>
            <a:off x="857250" y="1666876"/>
            <a:ext cx="10648950" cy="4524315"/>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Microprocessor consists of only a Central Processing Unit, whereas Micro Controller contains a CPU, Memory, 1/O all integrated into one chip</a:t>
            </a:r>
          </a:p>
          <a:p>
            <a:pPr marL="285750" indent="-285750">
              <a:buFont typeface="Wingdings" panose="05000000000000000000" pitchFamily="2" charset="2"/>
              <a:buChar char="v"/>
            </a:pPr>
            <a:r>
              <a:rPr lang="en-US" sz="2400" dirty="0"/>
              <a:t>Microprocessor is used in Personal Computers whereas Micro Controller is used in an embedded system.</a:t>
            </a:r>
          </a:p>
          <a:p>
            <a:pPr marL="285750" indent="-285750">
              <a:buFont typeface="Wingdings" panose="05000000000000000000" pitchFamily="2" charset="2"/>
              <a:buChar char="v"/>
            </a:pPr>
            <a:r>
              <a:rPr lang="en-US" sz="2400" dirty="0"/>
              <a:t>Microprocessor uses an external bus to interface to RAM, ROM, and other peripherals, on the other hand, Microcontroller uses an internal controlling bus.</a:t>
            </a:r>
          </a:p>
          <a:p>
            <a:pPr marL="285750" indent="-285750">
              <a:buFont typeface="Wingdings" panose="05000000000000000000" pitchFamily="2" charset="2"/>
              <a:buChar char="v"/>
            </a:pPr>
            <a:r>
              <a:rPr lang="en-US" sz="2400" dirty="0"/>
              <a:t>Microprocessors are based on Von Neumann model Micro controllers are based on Harvard architecture</a:t>
            </a:r>
          </a:p>
          <a:p>
            <a:pPr marL="285750" indent="-285750">
              <a:buFont typeface="Wingdings" panose="05000000000000000000" pitchFamily="2" charset="2"/>
              <a:buChar char="v"/>
            </a:pPr>
            <a:r>
              <a:rPr lang="en-US" sz="2400" dirty="0"/>
              <a:t>Microprocessor is complicated and expensive, with a large number of instructions to process but Microcontroller is inexpensive and straightforward with fewer instructions to process.</a:t>
            </a:r>
          </a:p>
        </p:txBody>
      </p:sp>
    </p:spTree>
    <p:extLst>
      <p:ext uri="{BB962C8B-B14F-4D97-AF65-F5344CB8AC3E}">
        <p14:creationId xmlns:p14="http://schemas.microsoft.com/office/powerpoint/2010/main" val="272393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67041-8F7F-47A7-8DBC-D78A936F61C5}"/>
              </a:ext>
            </a:extLst>
          </p:cNvPr>
          <p:cNvSpPr>
            <a:spLocks noGrp="1"/>
          </p:cNvSpPr>
          <p:nvPr>
            <p:ph type="title"/>
          </p:nvPr>
        </p:nvSpPr>
        <p:spPr>
          <a:xfrm>
            <a:off x="1066800" y="714375"/>
            <a:ext cx="9591675" cy="638175"/>
          </a:xfrm>
        </p:spPr>
        <p:txBody>
          <a:bodyPr>
            <a:normAutofit fontScale="90000"/>
          </a:bodyPr>
          <a:lstStyle/>
          <a:p>
            <a:r>
              <a:rPr lang="en-IN" dirty="0"/>
              <a:t>               </a:t>
            </a:r>
            <a:r>
              <a:rPr lang="en-IN" b="1" dirty="0"/>
              <a:t>PICSIMLAB (PIC16F877A)</a:t>
            </a:r>
            <a:br>
              <a:rPr lang="en-IN" b="1" dirty="0"/>
            </a:br>
            <a:endParaRPr lang="en-IN" b="1" dirty="0"/>
          </a:p>
        </p:txBody>
      </p:sp>
      <p:pic>
        <p:nvPicPr>
          <p:cNvPr id="4" name="Picture 3">
            <a:extLst>
              <a:ext uri="{FF2B5EF4-FFF2-40B4-BE49-F238E27FC236}">
                <a16:creationId xmlns:a16="http://schemas.microsoft.com/office/drawing/2014/main" id="{034819C3-4048-448B-9B08-A478C3A661D4}"/>
              </a:ext>
            </a:extLst>
          </p:cNvPr>
          <p:cNvPicPr>
            <a:picLocks noChangeAspect="1"/>
          </p:cNvPicPr>
          <p:nvPr/>
        </p:nvPicPr>
        <p:blipFill>
          <a:blip r:embed="rId2"/>
          <a:stretch>
            <a:fillRect/>
          </a:stretch>
        </p:blipFill>
        <p:spPr>
          <a:xfrm>
            <a:off x="1469379" y="1447800"/>
            <a:ext cx="8906681" cy="4767606"/>
          </a:xfrm>
          <a:prstGeom prst="rect">
            <a:avLst/>
          </a:prstGeom>
        </p:spPr>
      </p:pic>
    </p:spTree>
    <p:extLst>
      <p:ext uri="{BB962C8B-B14F-4D97-AF65-F5344CB8AC3E}">
        <p14:creationId xmlns:p14="http://schemas.microsoft.com/office/powerpoint/2010/main" val="88638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B6CE-1683-4917-92FA-E75120D54784}"/>
              </a:ext>
            </a:extLst>
          </p:cNvPr>
          <p:cNvSpPr>
            <a:spLocks noGrp="1"/>
          </p:cNvSpPr>
          <p:nvPr>
            <p:ph type="title"/>
          </p:nvPr>
        </p:nvSpPr>
        <p:spPr/>
        <p:txBody>
          <a:bodyPr>
            <a:normAutofit/>
          </a:bodyPr>
          <a:lstStyle/>
          <a:p>
            <a:pPr algn="ctr"/>
            <a:r>
              <a:rPr lang="en-US" sz="4400" b="1" dirty="0"/>
              <a:t>CLCD</a:t>
            </a:r>
            <a:endParaRPr lang="en-IN" sz="4400" b="1" dirty="0"/>
          </a:p>
        </p:txBody>
      </p:sp>
      <p:sp>
        <p:nvSpPr>
          <p:cNvPr id="3" name="Content Placeholder 2">
            <a:extLst>
              <a:ext uri="{FF2B5EF4-FFF2-40B4-BE49-F238E27FC236}">
                <a16:creationId xmlns:a16="http://schemas.microsoft.com/office/drawing/2014/main" id="{DC96274D-6360-451A-8953-8C7E736BD5B8}"/>
              </a:ext>
            </a:extLst>
          </p:cNvPr>
          <p:cNvSpPr>
            <a:spLocks noGrp="1"/>
          </p:cNvSpPr>
          <p:nvPr>
            <p:ph idx="1"/>
          </p:nvPr>
        </p:nvSpPr>
        <p:spPr/>
        <p:txBody>
          <a:bodyPr>
            <a:normAutofit fontScale="92500"/>
          </a:bodyPr>
          <a:lstStyle/>
          <a:p>
            <a:pPr marL="0" indent="0">
              <a:buNone/>
            </a:pPr>
            <a:endParaRPr lang="en-US" dirty="0"/>
          </a:p>
          <a:p>
            <a:pPr>
              <a:buFont typeface="Wingdings" panose="05000000000000000000" pitchFamily="2" charset="2"/>
              <a:buChar char="v"/>
            </a:pPr>
            <a:r>
              <a:rPr lang="en-US" sz="2800" dirty="0"/>
              <a:t>CLCD - Character Liquid Crystal display.</a:t>
            </a:r>
          </a:p>
          <a:p>
            <a:pPr>
              <a:buFont typeface="Wingdings" panose="05000000000000000000" pitchFamily="2" charset="2"/>
              <a:buChar char="v"/>
            </a:pPr>
            <a:r>
              <a:rPr lang="en-US" sz="2800" dirty="0"/>
              <a:t>In PICSimLab there are 2 types of Display --1. 16x2 Display 2. 16x4 Display</a:t>
            </a:r>
          </a:p>
          <a:p>
            <a:pPr>
              <a:buFont typeface="Wingdings" panose="05000000000000000000" pitchFamily="2" charset="2"/>
              <a:buChar char="v"/>
            </a:pPr>
            <a:r>
              <a:rPr lang="en-US" sz="2800" dirty="0"/>
              <a:t>It display the ASCII character and some special characters.</a:t>
            </a:r>
          </a:p>
          <a:p>
            <a:pPr>
              <a:buFont typeface="Wingdings" panose="05000000000000000000" pitchFamily="2" charset="2"/>
              <a:buChar char="v"/>
            </a:pPr>
            <a:r>
              <a:rPr lang="en-US" sz="2800" dirty="0"/>
              <a:t>It is most commonly used display.</a:t>
            </a:r>
          </a:p>
          <a:p>
            <a:pPr>
              <a:buFont typeface="Wingdings" panose="05000000000000000000" pitchFamily="2" charset="2"/>
              <a:buChar char="v"/>
            </a:pPr>
            <a:r>
              <a:rPr lang="en-US" sz="2800" dirty="0"/>
              <a:t>2 types of communication modes : 4-Bit Mode, 8 - Bit Mode</a:t>
            </a:r>
          </a:p>
          <a:p>
            <a:endParaRPr lang="en-IN" dirty="0"/>
          </a:p>
        </p:txBody>
      </p:sp>
    </p:spTree>
    <p:extLst>
      <p:ext uri="{BB962C8B-B14F-4D97-AF65-F5344CB8AC3E}">
        <p14:creationId xmlns:p14="http://schemas.microsoft.com/office/powerpoint/2010/main" val="3569427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B487-A2AB-4326-A56E-A6265B124DB1}"/>
              </a:ext>
            </a:extLst>
          </p:cNvPr>
          <p:cNvSpPr>
            <a:spLocks noGrp="1"/>
          </p:cNvSpPr>
          <p:nvPr>
            <p:ph type="title"/>
          </p:nvPr>
        </p:nvSpPr>
        <p:spPr>
          <a:xfrm>
            <a:off x="857250" y="352426"/>
            <a:ext cx="10744200" cy="1314450"/>
          </a:xfrm>
        </p:spPr>
        <p:txBody>
          <a:bodyPr/>
          <a:lstStyle/>
          <a:p>
            <a:r>
              <a:rPr lang="en-US" b="1" dirty="0"/>
              <a:t>                                   ISR</a:t>
            </a:r>
            <a:endParaRPr lang="en-IN" b="1" dirty="0"/>
          </a:p>
        </p:txBody>
      </p:sp>
      <p:sp>
        <p:nvSpPr>
          <p:cNvPr id="3" name="TextBox 2">
            <a:extLst>
              <a:ext uri="{FF2B5EF4-FFF2-40B4-BE49-F238E27FC236}">
                <a16:creationId xmlns:a16="http://schemas.microsoft.com/office/drawing/2014/main" id="{76ED68B6-E968-46AB-93C9-FCE8AB974127}"/>
              </a:ext>
            </a:extLst>
          </p:cNvPr>
          <p:cNvSpPr txBox="1"/>
          <p:nvPr/>
        </p:nvSpPr>
        <p:spPr>
          <a:xfrm>
            <a:off x="857250" y="1666876"/>
            <a:ext cx="10744200" cy="446192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dirty="0"/>
              <a:t>ISR - Interrupt Service Routine; An ISR is a software routine that hardware invokes in response to an interrupt.</a:t>
            </a:r>
          </a:p>
          <a:p>
            <a:pPr marL="285750" indent="-285750">
              <a:lnSpc>
                <a:spcPct val="150000"/>
              </a:lnSpc>
              <a:buFont typeface="Wingdings" panose="05000000000000000000" pitchFamily="2" charset="2"/>
              <a:buChar char="v"/>
            </a:pPr>
            <a:r>
              <a:rPr lang="en-US" sz="2400" dirty="0"/>
              <a:t>ISR attends to the request of an interrupting source by clearing the interrupt flag and should save register contents that may be affected by the code in the ISR. It must be terminated with the instruction RETIE.</a:t>
            </a:r>
          </a:p>
          <a:p>
            <a:pPr marL="285750" indent="-285750">
              <a:lnSpc>
                <a:spcPct val="150000"/>
              </a:lnSpc>
              <a:buFont typeface="Wingdings" panose="05000000000000000000" pitchFamily="2" charset="2"/>
              <a:buChar char="v"/>
            </a:pPr>
            <a:r>
              <a:rPr lang="en-US" sz="2400" dirty="0"/>
              <a:t>When an interrupt occurs, the MPU completes the instruction being executed then it disables global interrupt enable. Places the address from the program counter on the stack</a:t>
            </a:r>
          </a:p>
        </p:txBody>
      </p:sp>
    </p:spTree>
    <p:extLst>
      <p:ext uri="{BB962C8B-B14F-4D97-AF65-F5344CB8AC3E}">
        <p14:creationId xmlns:p14="http://schemas.microsoft.com/office/powerpoint/2010/main" val="330546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B487-A2AB-4326-A56E-A6265B124DB1}"/>
              </a:ext>
            </a:extLst>
          </p:cNvPr>
          <p:cNvSpPr>
            <a:spLocks noGrp="1"/>
          </p:cNvSpPr>
          <p:nvPr>
            <p:ph type="title"/>
          </p:nvPr>
        </p:nvSpPr>
        <p:spPr>
          <a:xfrm>
            <a:off x="857250" y="352426"/>
            <a:ext cx="10744200" cy="1066799"/>
          </a:xfrm>
        </p:spPr>
        <p:txBody>
          <a:bodyPr/>
          <a:lstStyle/>
          <a:p>
            <a:r>
              <a:rPr lang="en-US" b="1" dirty="0"/>
              <a:t>                         INTERRUPTS</a:t>
            </a:r>
            <a:endParaRPr lang="en-IN" b="1" dirty="0"/>
          </a:p>
        </p:txBody>
      </p:sp>
      <p:sp>
        <p:nvSpPr>
          <p:cNvPr id="3" name="TextBox 2">
            <a:extLst>
              <a:ext uri="{FF2B5EF4-FFF2-40B4-BE49-F238E27FC236}">
                <a16:creationId xmlns:a16="http://schemas.microsoft.com/office/drawing/2014/main" id="{76ED68B6-E968-46AB-93C9-FCE8AB974127}"/>
              </a:ext>
            </a:extLst>
          </p:cNvPr>
          <p:cNvSpPr txBox="1"/>
          <p:nvPr/>
        </p:nvSpPr>
        <p:spPr>
          <a:xfrm>
            <a:off x="723900" y="1123951"/>
            <a:ext cx="10744200" cy="556992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dirty="0"/>
              <a:t>An interrupt is a communication process set up in a microprocessor or a microcontroller in which an internal or external device request the MPU or MCU to stop the processing.</a:t>
            </a:r>
          </a:p>
          <a:p>
            <a:pPr marL="285750" indent="-285750">
              <a:lnSpc>
                <a:spcPct val="150000"/>
              </a:lnSpc>
              <a:buFont typeface="Wingdings" panose="05000000000000000000" pitchFamily="2" charset="2"/>
              <a:buChar char="v"/>
            </a:pPr>
            <a:r>
              <a:rPr lang="en-US" sz="2400" dirty="0"/>
              <a:t>Then the MPU or MCU acknowledges the request and attends to the request. Goes back the processing where it was got interrupted.</a:t>
            </a:r>
          </a:p>
          <a:p>
            <a:pPr>
              <a:lnSpc>
                <a:spcPct val="150000"/>
              </a:lnSpc>
            </a:pPr>
            <a:r>
              <a:rPr lang="en-US" sz="2400" b="1" dirty="0"/>
              <a:t>Polling :</a:t>
            </a:r>
          </a:p>
          <a:p>
            <a:pPr marL="285750" indent="-285750">
              <a:lnSpc>
                <a:spcPct val="150000"/>
              </a:lnSpc>
              <a:buFont typeface="Wingdings" panose="05000000000000000000" pitchFamily="2" charset="2"/>
              <a:buChar char="v"/>
            </a:pPr>
            <a:r>
              <a:rPr lang="en-US" sz="2400" dirty="0"/>
              <a:t>. It is the process where the computer or controlling device waits for an external</a:t>
            </a:r>
          </a:p>
          <a:p>
            <a:pPr marL="285750" indent="-285750">
              <a:lnSpc>
                <a:spcPct val="150000"/>
              </a:lnSpc>
              <a:buFont typeface="Wingdings" panose="05000000000000000000" pitchFamily="2" charset="2"/>
              <a:buChar char="v"/>
            </a:pPr>
            <a:r>
              <a:rPr lang="en-US" sz="2400" dirty="0"/>
              <a:t>device to check the readiness or state, often with low-level hardware.</a:t>
            </a:r>
          </a:p>
          <a:p>
            <a:pPr marL="285750" indent="-285750">
              <a:lnSpc>
                <a:spcPct val="150000"/>
              </a:lnSpc>
              <a:buFont typeface="Wingdings" panose="05000000000000000000" pitchFamily="2" charset="2"/>
              <a:buChar char="v"/>
            </a:pPr>
            <a:endParaRPr lang="en-US" sz="2400" dirty="0"/>
          </a:p>
        </p:txBody>
      </p:sp>
    </p:spTree>
    <p:extLst>
      <p:ext uri="{BB962C8B-B14F-4D97-AF65-F5344CB8AC3E}">
        <p14:creationId xmlns:p14="http://schemas.microsoft.com/office/powerpoint/2010/main" val="2181880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{A1A184F5-5AE5-4537-8BD3-761F6BC4660B}tf56219246_win32</Template>
  <TotalTime>73</TotalTime>
  <Words>723</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 Next LT Pro</vt:lpstr>
      <vt:lpstr>Avenir Next LT Pro Light</vt:lpstr>
      <vt:lpstr>Bahnschrift Light</vt:lpstr>
      <vt:lpstr>Garamond</vt:lpstr>
      <vt:lpstr>Wingdings</vt:lpstr>
      <vt:lpstr>SavonVTI</vt:lpstr>
      <vt:lpstr>CAR BLACK BOX</vt:lpstr>
      <vt:lpstr>REQUIREMENTS</vt:lpstr>
      <vt:lpstr>What is Car Black Box ?</vt:lpstr>
      <vt:lpstr>PowerPoint Presentation</vt:lpstr>
      <vt:lpstr>   Microprocessors and Microcontrollers</vt:lpstr>
      <vt:lpstr>               PICSIMLAB (PIC16F877A) </vt:lpstr>
      <vt:lpstr>CLCD</vt:lpstr>
      <vt:lpstr>                                   ISR</vt:lpstr>
      <vt:lpstr>                         INTERRUPTS</vt:lpstr>
      <vt:lpstr>                             TIMERS</vt:lpstr>
      <vt:lpstr>PROJECT IMPLEMENTATION</vt:lpstr>
      <vt:lpstr>DASHBOARD SCREEN</vt:lpstr>
      <vt:lpstr>PowerPoint Presentation</vt:lpstr>
      <vt:lpstr>EVENTS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BLACK BOX</dc:title>
  <dc:creator>Sham Hiruthik</dc:creator>
  <cp:lastModifiedBy>Sham Hiruthik</cp:lastModifiedBy>
  <cp:revision>6</cp:revision>
  <dcterms:created xsi:type="dcterms:W3CDTF">2022-04-10T13:29:38Z</dcterms:created>
  <dcterms:modified xsi:type="dcterms:W3CDTF">2022-04-10T14:52:20Z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